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28" r:id="rId2"/>
    <p:sldMasterId id="2147483715" r:id="rId3"/>
    <p:sldMasterId id="2147483702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0" r:id="rId14"/>
    <p:sldId id="272" r:id="rId15"/>
    <p:sldId id="273" r:id="rId16"/>
    <p:sldId id="274" r:id="rId17"/>
    <p:sldId id="279" r:id="rId18"/>
    <p:sldId id="268" r:id="rId19"/>
    <p:sldId id="277" r:id="rId20"/>
    <p:sldId id="276" r:id="rId21"/>
    <p:sldId id="264" r:id="rId22"/>
    <p:sldId id="275" r:id="rId23"/>
    <p:sldId id="265" r:id="rId24"/>
    <p:sldId id="266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B2F3399-9F77-48E3-A0FE-94CE1FDF3D0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7C3185B-6F94-4252-B475-C17E786F64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755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28A7260-CCF7-4362-AC99-90192ECD88ED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6929058-112C-4A41-BCDB-2874ED7649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42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9058-112C-4A41-BCDB-2874ED76497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755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218E-CF9F-4BE4-9A97-8FF522EA0E46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133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9058-112C-4A41-BCDB-2874ED76497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90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9058-112C-4A41-BCDB-2874ED76497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2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9058-112C-4A41-BCDB-2874ED76497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03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9058-112C-4A41-BCDB-2874ED76497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1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9058-112C-4A41-BCDB-2874ED76497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49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9058-112C-4A41-BCDB-2874ED76497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12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9058-112C-4A41-BCDB-2874ED76497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908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9058-112C-4A41-BCDB-2874ED76497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41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    </a:t>
            </a:r>
            <a:endParaRPr lang="de-D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441" y="203716"/>
            <a:ext cx="2883239" cy="10737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72" y="202311"/>
            <a:ext cx="2140938" cy="118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F9D5065-7E23-4E72-9CBB-4918C3079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23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F9D5065-7E23-4E72-9CBB-4918C3079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44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F9D5065-7E23-4E72-9CBB-4918C3079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15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nse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569760" y="2321111"/>
            <a:ext cx="10753493" cy="28800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7262442" algn="r"/>
              </a:tabLst>
              <a:defRPr sz="2109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3653" y="644238"/>
            <a:ext cx="8352746" cy="303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6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5043" y="1276772"/>
            <a:ext cx="10945520" cy="987692"/>
          </a:xfrm>
          <a:prstGeom prst="rect">
            <a:avLst/>
          </a:prstGeom>
          <a:noFill/>
        </p:spPr>
        <p:txBody>
          <a:bodyPr/>
          <a:lstStyle>
            <a:lvl1pPr algn="l">
              <a:defRPr sz="2812" b="0" i="0" cap="all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51" y="115848"/>
            <a:ext cx="1893589" cy="99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1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1F1C-1BB3-4C12-AFB9-908836890902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6FB6-BE72-4D52-9F7B-6847DFE345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538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1F1C-1BB3-4C12-AFB9-908836890902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6FB6-BE72-4D52-9F7B-6847DFE345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0941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1F1C-1BB3-4C12-AFB9-908836890902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6FB6-BE72-4D52-9F7B-6847DFE345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8716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1F1C-1BB3-4C12-AFB9-908836890902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6FB6-BE72-4D52-9F7B-6847DFE345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327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1F1C-1BB3-4C12-AFB9-908836890902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6FB6-BE72-4D52-9F7B-6847DFE345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4703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1F1C-1BB3-4C12-AFB9-908836890902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6FB6-BE72-4D52-9F7B-6847DFE345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670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95" y="286603"/>
            <a:ext cx="1670061" cy="62193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71" y="286603"/>
            <a:ext cx="1111027" cy="61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9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1F1C-1BB3-4C12-AFB9-908836890902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6FB6-BE72-4D52-9F7B-6847DFE345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8483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1F1C-1BB3-4C12-AFB9-908836890902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6FB6-BE72-4D52-9F7B-6847DFE345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240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1F1C-1BB3-4C12-AFB9-908836890902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6FB6-BE72-4D52-9F7B-6847DFE345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9846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1F1C-1BB3-4C12-AFB9-908836890902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6FB6-BE72-4D52-9F7B-6847DFE345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7057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1F1C-1BB3-4C12-AFB9-908836890902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6FB6-BE72-4D52-9F7B-6847DFE345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771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E1AF-DA9B-472B-8130-8D35FB2DAC9D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15D2-7E5A-49D2-9F8F-03884270600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2420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E1AF-DA9B-472B-8130-8D35FB2DAC9D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15D2-7E5A-49D2-9F8F-03884270600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286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E1AF-DA9B-472B-8130-8D35FB2DAC9D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15D2-7E5A-49D2-9F8F-03884270600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943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E1AF-DA9B-472B-8130-8D35FB2DAC9D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15D2-7E5A-49D2-9F8F-03884270600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8953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E1AF-DA9B-472B-8130-8D35FB2DAC9D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15D2-7E5A-49D2-9F8F-03884270600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875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z="1800" smtClean="0"/>
              <a:t>04.03.2021</a:t>
            </a:r>
            <a:r>
              <a:rPr lang="de-DE" smtClean="0"/>
              <a:t>		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23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E1AF-DA9B-472B-8130-8D35FB2DAC9D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15D2-7E5A-49D2-9F8F-03884270600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8530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E1AF-DA9B-472B-8130-8D35FB2DAC9D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15D2-7E5A-49D2-9F8F-03884270600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303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E1AF-DA9B-472B-8130-8D35FB2DAC9D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15D2-7E5A-49D2-9F8F-03884270600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245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E1AF-DA9B-472B-8130-8D35FB2DAC9D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15D2-7E5A-49D2-9F8F-03884270600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3290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E1AF-DA9B-472B-8130-8D35FB2DAC9D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15D2-7E5A-49D2-9F8F-03884270600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7821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E1AF-DA9B-472B-8130-8D35FB2DAC9D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15D2-7E5A-49D2-9F8F-03884270600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2294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3590-4C49-4B14-A209-EA7020D86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792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3590-4C49-4B14-A209-EA7020D86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44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3590-4C49-4B14-A209-EA7020D86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163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3590-4C49-4B14-A209-EA7020D86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15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3590-4C49-4B14-A209-EA7020D86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077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3590-4C49-4B14-A209-EA7020D86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66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3590-4C49-4B14-A209-EA7020D86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48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3590-4C49-4B14-A209-EA7020D86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543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3590-4C49-4B14-A209-EA7020D86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957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3590-4C49-4B14-A209-EA7020D86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802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3590-4C49-4B14-A209-EA7020D86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21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95" y="286603"/>
            <a:ext cx="1670061" cy="62193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2221" y="286603"/>
            <a:ext cx="110956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F9D5065-7E23-4E72-9CBB-4918C3079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4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F9D5065-7E23-4E72-9CBB-4918C3079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23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F9D5065-7E23-4E72-9CBB-4918C3079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83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9D5065-7E23-4E72-9CBB-4918C3079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19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46837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960" y="373364"/>
            <a:ext cx="1212532" cy="467368"/>
          </a:xfrm>
          <a:prstGeom prst="rect">
            <a:avLst/>
          </a:prstGeom>
        </p:spPr>
      </p:pic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0" y="6598521"/>
            <a:ext cx="2570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z="1800" dirty="0" smtClean="0"/>
              <a:t>04.03.2021</a:t>
            </a:r>
            <a:r>
              <a:rPr lang="de-DE" dirty="0" smtClean="0"/>
              <a:t>				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11160492" y="6488668"/>
            <a:ext cx="94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32D8668-88CA-4153-B409-391B31874443}" type="slidenum">
              <a:rPr lang="de-DE" smtClean="0">
                <a:solidFill>
                  <a:schemeClr val="bg1">
                    <a:lumMod val="50000"/>
                  </a:schemeClr>
                </a:solidFill>
              </a:rPr>
              <a:t>‹Nr.›</a:t>
            </a:fld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/20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3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14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2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1F1C-1BB3-4C12-AFB9-908836890902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E6FB6-BE72-4D52-9F7B-6847DFE345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055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5E1AF-DA9B-472B-8130-8D35FB2DAC9D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15D2-7E5A-49D2-9F8F-03884270600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698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04.03.2021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63590-4C49-4B14-A209-EA7020D86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6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7251" y="1443644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de-DE" sz="5400" dirty="0" smtClean="0"/>
              <a:t> </a:t>
            </a:r>
            <a:r>
              <a:rPr lang="de-DE" sz="5400" b="1" dirty="0" smtClean="0"/>
              <a:t>SOZIALHILFE – NEU</a:t>
            </a:r>
            <a:br>
              <a:rPr lang="de-DE" sz="5400" b="1" dirty="0" smtClean="0"/>
            </a:br>
            <a:r>
              <a:rPr lang="de-DE" sz="5400" b="1" dirty="0" smtClean="0"/>
              <a:t> in NIEDERÖSTERREICH</a:t>
            </a:r>
            <a:endParaRPr lang="de-DE" sz="5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de-DE" dirty="0" smtClean="0"/>
          </a:p>
          <a:p>
            <a:pPr algn="ctr"/>
            <a:r>
              <a:rPr lang="de-DE" sz="21200" dirty="0" smtClean="0"/>
              <a:t>EIN GEDRÄNGTER ÜBERBLICK</a:t>
            </a:r>
          </a:p>
          <a:p>
            <a:pPr algn="l"/>
            <a:endParaRPr lang="de-DE" dirty="0" smtClean="0"/>
          </a:p>
          <a:p>
            <a:pPr algn="l"/>
            <a:endParaRPr lang="de-DE" dirty="0" smtClean="0"/>
          </a:p>
          <a:p>
            <a:pPr algn="l"/>
            <a:endParaRPr lang="de-DE" dirty="0" smtClean="0"/>
          </a:p>
          <a:p>
            <a:pPr algn="l"/>
            <a:endParaRPr lang="de-DE" dirty="0" smtClean="0"/>
          </a:p>
          <a:p>
            <a:pPr algn="l"/>
            <a:endParaRPr lang="de-DE" dirty="0" smtClean="0"/>
          </a:p>
          <a:p>
            <a:pPr algn="l"/>
            <a:endParaRPr lang="de-DE" dirty="0" smtClean="0"/>
          </a:p>
          <a:p>
            <a:pPr algn="l"/>
            <a:endParaRPr lang="de-DE" dirty="0" smtClean="0"/>
          </a:p>
          <a:p>
            <a:pPr algn="l"/>
            <a:endParaRPr lang="de-DE" dirty="0" smtClean="0"/>
          </a:p>
          <a:p>
            <a:pPr algn="l"/>
            <a:endParaRPr lang="de-DE" dirty="0" smtClean="0"/>
          </a:p>
          <a:p>
            <a:pPr algn="l">
              <a:spcBef>
                <a:spcPts val="0"/>
              </a:spcBef>
            </a:pPr>
            <a:endParaRPr lang="de-DE" sz="56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0" y="234493"/>
            <a:ext cx="2079646" cy="80159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2139" y="1052043"/>
            <a:ext cx="3637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Clemens SCHRAMMEL</a:t>
            </a:r>
          </a:p>
          <a:p>
            <a:r>
              <a:rPr lang="de-DE" sz="1600" dirty="0" smtClean="0"/>
              <a:t>clemens.schrammel@caritas-stpoelten.at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4839419" y="6334780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50000"/>
                  </a:schemeClr>
                </a:solidFill>
              </a:rPr>
              <a:t>24.03.2021</a:t>
            </a:r>
            <a:endParaRPr lang="de-DE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441547" y="1036089"/>
            <a:ext cx="33850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Iris DULLNIG-SCHEURECKER</a:t>
            </a:r>
          </a:p>
          <a:p>
            <a:r>
              <a:rPr lang="de-DE" sz="1600" dirty="0"/>
              <a:t>i</a:t>
            </a:r>
            <a:r>
              <a:rPr lang="de-DE" sz="1600" dirty="0" smtClean="0"/>
              <a:t>ris.dullnig-scheurecker@aknoe.at</a:t>
            </a:r>
            <a:endParaRPr lang="de-DE" sz="16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1442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Leistungen III</a:t>
            </a:r>
            <a:endParaRPr lang="de-DE" dirty="0"/>
          </a:p>
        </p:txBody>
      </p:sp>
      <p:pic>
        <p:nvPicPr>
          <p:cNvPr id="7" name="Inhaltsplatzhalter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852202" y="1973713"/>
            <a:ext cx="6376578" cy="408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8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Beispiele I </a:t>
            </a:r>
            <a:endParaRPr lang="de-DE" sz="2400" dirty="0"/>
          </a:p>
        </p:txBody>
      </p:sp>
      <p:pic>
        <p:nvPicPr>
          <p:cNvPr id="4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554" y="1846263"/>
            <a:ext cx="7073217" cy="364619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41732" y="5700416"/>
            <a:ext cx="69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- alle 3 Studierenden betreiben ein berufsbegleitendes Studium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91399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Lösung I</a:t>
            </a:r>
            <a:endParaRPr lang="de-DE" sz="2400" dirty="0"/>
          </a:p>
        </p:txBody>
      </p:sp>
      <p:graphicFrame>
        <p:nvGraphicFramePr>
          <p:cNvPr id="4" name="Inhaltsplatzhalt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426531"/>
              </p:ext>
            </p:extLst>
          </p:nvPr>
        </p:nvGraphicFramePr>
        <p:xfrm>
          <a:off x="684287" y="2173365"/>
          <a:ext cx="1074583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901">
                  <a:extLst>
                    <a:ext uri="{9D8B030D-6E8A-4147-A177-3AD203B41FA5}">
                      <a16:colId xmlns:a16="http://schemas.microsoft.com/office/drawing/2014/main" val="1378200981"/>
                    </a:ext>
                  </a:extLst>
                </a:gridCol>
                <a:gridCol w="2411645">
                  <a:extLst>
                    <a:ext uri="{9D8B030D-6E8A-4147-A177-3AD203B41FA5}">
                      <a16:colId xmlns:a16="http://schemas.microsoft.com/office/drawing/2014/main" val="3005921041"/>
                    </a:ext>
                  </a:extLst>
                </a:gridCol>
                <a:gridCol w="2435325">
                  <a:extLst>
                    <a:ext uri="{9D8B030D-6E8A-4147-A177-3AD203B41FA5}">
                      <a16:colId xmlns:a16="http://schemas.microsoft.com/office/drawing/2014/main" val="3759079473"/>
                    </a:ext>
                  </a:extLst>
                </a:gridCol>
                <a:gridCol w="2387964">
                  <a:extLst>
                    <a:ext uri="{9D8B030D-6E8A-4147-A177-3AD203B41FA5}">
                      <a16:colId xmlns:a16="http://schemas.microsoft.com/office/drawing/2014/main" val="2795318961"/>
                    </a:ext>
                  </a:extLst>
                </a:gridCol>
              </a:tblGrid>
              <a:tr h="363414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Student 1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Studentin</a:t>
                      </a:r>
                      <a:r>
                        <a:rPr lang="de-AT" baseline="0" dirty="0" smtClean="0"/>
                        <a:t> 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Studentin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474103"/>
                  </a:ext>
                </a:extLst>
              </a:tr>
              <a:tr h="363414">
                <a:tc>
                  <a:txBody>
                    <a:bodyPr/>
                    <a:lstStyle/>
                    <a:p>
                      <a:r>
                        <a:rPr lang="de-AT" dirty="0" smtClean="0"/>
                        <a:t>Lebenserhaltungskosten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€ 398,77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€ 398,77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€ 256,36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663043"/>
                  </a:ext>
                </a:extLst>
              </a:tr>
              <a:tr h="363414">
                <a:tc>
                  <a:txBody>
                    <a:bodyPr/>
                    <a:lstStyle/>
                    <a:p>
                      <a:r>
                        <a:rPr lang="de-AT" dirty="0" smtClean="0"/>
                        <a:t>Wohnen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€ 186,67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€ 186,67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€ 170,90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412352"/>
                  </a:ext>
                </a:extLst>
              </a:tr>
              <a:tr h="363414">
                <a:tc>
                  <a:txBody>
                    <a:bodyPr/>
                    <a:lstStyle/>
                    <a:p>
                      <a:r>
                        <a:rPr lang="de-AT" b="1" dirty="0" smtClean="0"/>
                        <a:t>Summe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b="1" dirty="0" smtClean="0"/>
                        <a:t>€ 585,44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b="1" dirty="0" smtClean="0"/>
                        <a:t>€ 585,44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b="1" dirty="0" smtClean="0"/>
                        <a:t>€ 427,26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184575"/>
                  </a:ext>
                </a:extLst>
              </a:tr>
              <a:tr h="363414">
                <a:tc>
                  <a:txBody>
                    <a:bodyPr/>
                    <a:lstStyle/>
                    <a:p>
                      <a:r>
                        <a:rPr lang="de-AT" dirty="0" smtClean="0"/>
                        <a:t>Einkommen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800" dirty="0" smtClean="0"/>
                        <a:t>- € </a:t>
                      </a: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380,00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- € 560,00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-   € 0,00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954101"/>
                  </a:ext>
                </a:extLst>
              </a:tr>
              <a:tr h="363414">
                <a:tc>
                  <a:txBody>
                    <a:bodyPr/>
                    <a:lstStyle/>
                    <a:p>
                      <a:r>
                        <a:rPr lang="de-AT" b="1" dirty="0" smtClean="0"/>
                        <a:t>Sozialhilfe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b="1" dirty="0" smtClean="0"/>
                        <a:t>€ 205,44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1" dirty="0" smtClean="0"/>
                        <a:t>€ 25,44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b="1" dirty="0" smtClean="0"/>
                        <a:t>€ 427,26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947815"/>
                  </a:ext>
                </a:extLst>
              </a:tr>
              <a:tr h="363414">
                <a:tc>
                  <a:txBody>
                    <a:bodyPr/>
                    <a:lstStyle/>
                    <a:p>
                      <a:r>
                        <a:rPr lang="de-AT" b="0" dirty="0" smtClean="0"/>
                        <a:t>Lebenserhaltungskosten</a:t>
                      </a:r>
                      <a:r>
                        <a:rPr lang="de-AT" b="0" baseline="0" dirty="0" smtClean="0"/>
                        <a:t> 60%</a:t>
                      </a:r>
                      <a:endParaRPr lang="de-A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b="0" dirty="0" smtClean="0"/>
                        <a:t>€ 123,26</a:t>
                      </a:r>
                      <a:endParaRPr lang="de-A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0" dirty="0" smtClean="0"/>
                        <a:t>€ 15,26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0" dirty="0" smtClean="0"/>
                        <a:t>€ 256,36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65254"/>
                  </a:ext>
                </a:extLst>
              </a:tr>
              <a:tr h="363414">
                <a:tc>
                  <a:txBody>
                    <a:bodyPr/>
                    <a:lstStyle/>
                    <a:p>
                      <a:r>
                        <a:rPr lang="de-AT" b="0" dirty="0" smtClean="0"/>
                        <a:t>Wohnen 40% </a:t>
                      </a:r>
                      <a:endParaRPr lang="de-A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b="0" dirty="0" smtClean="0"/>
                        <a:t>€ 82,18</a:t>
                      </a:r>
                      <a:endParaRPr lang="de-A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0" dirty="0" smtClean="0"/>
                        <a:t>€ 10,18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0" dirty="0" smtClean="0"/>
                        <a:t>€ 170,90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863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9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Beispiele II </a:t>
            </a:r>
            <a:endParaRPr lang="de-DE" sz="2400" dirty="0"/>
          </a:p>
        </p:txBody>
      </p:sp>
      <p:pic>
        <p:nvPicPr>
          <p:cNvPr id="4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004" y="1846263"/>
            <a:ext cx="695231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83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/>
            </a:r>
            <a:br>
              <a:rPr lang="de-AT" b="1" dirty="0" smtClean="0"/>
            </a:br>
            <a:r>
              <a:rPr lang="de-AT" b="1" dirty="0" smtClean="0"/>
              <a:t>Lösung II</a:t>
            </a:r>
            <a:r>
              <a:rPr lang="de-AT" dirty="0" smtClean="0"/>
              <a:t>	</a:t>
            </a:r>
            <a:endParaRPr lang="de-AT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502637"/>
              </p:ext>
            </p:extLst>
          </p:nvPr>
        </p:nvGraphicFramePr>
        <p:xfrm>
          <a:off x="582046" y="1975271"/>
          <a:ext cx="4977727" cy="1802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087">
                  <a:extLst>
                    <a:ext uri="{9D8B030D-6E8A-4147-A177-3AD203B41FA5}">
                      <a16:colId xmlns:a16="http://schemas.microsoft.com/office/drawing/2014/main" val="1060832037"/>
                    </a:ext>
                  </a:extLst>
                </a:gridCol>
                <a:gridCol w="1285655">
                  <a:extLst>
                    <a:ext uri="{9D8B030D-6E8A-4147-A177-3AD203B41FA5}">
                      <a16:colId xmlns:a16="http://schemas.microsoft.com/office/drawing/2014/main" val="3413886858"/>
                    </a:ext>
                  </a:extLst>
                </a:gridCol>
                <a:gridCol w="2211985">
                  <a:extLst>
                    <a:ext uri="{9D8B030D-6E8A-4147-A177-3AD203B41FA5}">
                      <a16:colId xmlns:a16="http://schemas.microsoft.com/office/drawing/2014/main" val="3873606736"/>
                    </a:ext>
                  </a:extLst>
                </a:gridCol>
              </a:tblGrid>
              <a:tr h="345945">
                <a:tc>
                  <a:txBody>
                    <a:bodyPr/>
                    <a:lstStyle/>
                    <a:p>
                      <a:r>
                        <a:rPr lang="de-AT" dirty="0" smtClean="0"/>
                        <a:t>Richtsätze</a:t>
                      </a:r>
                      <a:endParaRPr lang="de-AT" dirty="0"/>
                    </a:p>
                  </a:txBody>
                  <a:tcPr marL="231283" marR="231283"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Mutter</a:t>
                      </a:r>
                      <a:endParaRPr lang="de-AT" dirty="0"/>
                    </a:p>
                  </a:txBody>
                  <a:tcPr marL="231283" marR="231283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/>
                        <a:t>Vater</a:t>
                      </a:r>
                      <a:endParaRPr lang="de-AT" dirty="0"/>
                    </a:p>
                  </a:txBody>
                  <a:tcPr marL="231283" marR="231283"/>
                </a:tc>
                <a:extLst>
                  <a:ext uri="{0D108BD9-81ED-4DB2-BD59-A6C34878D82A}">
                    <a16:rowId xmlns:a16="http://schemas.microsoft.com/office/drawing/2014/main" val="1112743551"/>
                  </a:ext>
                </a:extLst>
              </a:tr>
              <a:tr h="478871">
                <a:tc>
                  <a:txBody>
                    <a:bodyPr/>
                    <a:lstStyle/>
                    <a:p>
                      <a:r>
                        <a:rPr lang="de-AT" dirty="0" smtClean="0"/>
                        <a:t>LE-Kosten</a:t>
                      </a:r>
                      <a:endParaRPr lang="de-AT" dirty="0"/>
                    </a:p>
                  </a:txBody>
                  <a:tcPr marL="231283" marR="23128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€ 398,77</a:t>
                      </a:r>
                      <a:endParaRPr lang="de-AT" dirty="0"/>
                    </a:p>
                  </a:txBody>
                  <a:tcPr marL="231283" marR="231283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/>
                        <a:t>€ 398,77</a:t>
                      </a:r>
                      <a:endParaRPr lang="de-AT" dirty="0"/>
                    </a:p>
                  </a:txBody>
                  <a:tcPr marL="231283" marR="231283"/>
                </a:tc>
                <a:extLst>
                  <a:ext uri="{0D108BD9-81ED-4DB2-BD59-A6C34878D82A}">
                    <a16:rowId xmlns:a16="http://schemas.microsoft.com/office/drawing/2014/main" val="2972444322"/>
                  </a:ext>
                </a:extLst>
              </a:tr>
              <a:tr h="478871">
                <a:tc>
                  <a:txBody>
                    <a:bodyPr/>
                    <a:lstStyle/>
                    <a:p>
                      <a:r>
                        <a:rPr lang="de-AT" dirty="0" smtClean="0"/>
                        <a:t>Wohnen</a:t>
                      </a:r>
                      <a:endParaRPr lang="de-AT" dirty="0"/>
                    </a:p>
                  </a:txBody>
                  <a:tcPr marL="231283" marR="23128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€ 132,93</a:t>
                      </a:r>
                      <a:endParaRPr lang="de-AT" dirty="0"/>
                    </a:p>
                  </a:txBody>
                  <a:tcPr marL="231283" marR="231283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/>
                        <a:t>€ 132,93</a:t>
                      </a:r>
                      <a:endParaRPr lang="de-AT" dirty="0"/>
                    </a:p>
                  </a:txBody>
                  <a:tcPr marL="231283" marR="231283"/>
                </a:tc>
                <a:extLst>
                  <a:ext uri="{0D108BD9-81ED-4DB2-BD59-A6C34878D82A}">
                    <a16:rowId xmlns:a16="http://schemas.microsoft.com/office/drawing/2014/main" val="954704708"/>
                  </a:ext>
                </a:extLst>
              </a:tr>
              <a:tr h="478871">
                <a:tc>
                  <a:txBody>
                    <a:bodyPr/>
                    <a:lstStyle/>
                    <a:p>
                      <a:r>
                        <a:rPr lang="de-AT" b="1" dirty="0" smtClean="0"/>
                        <a:t>Summe</a:t>
                      </a:r>
                      <a:endParaRPr lang="de-AT" b="1" dirty="0"/>
                    </a:p>
                  </a:txBody>
                  <a:tcPr marL="231283" marR="23128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b="1" dirty="0" smtClean="0"/>
                        <a:t>€</a:t>
                      </a:r>
                      <a:r>
                        <a:rPr lang="de-AT" b="1" baseline="0" dirty="0" smtClean="0"/>
                        <a:t> </a:t>
                      </a:r>
                      <a:r>
                        <a:rPr lang="de-AT" b="1" dirty="0" smtClean="0"/>
                        <a:t>531,70</a:t>
                      </a:r>
                      <a:endParaRPr lang="de-AT" b="1" dirty="0"/>
                    </a:p>
                  </a:txBody>
                  <a:tcPr marL="231283" marR="231283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b="1" dirty="0" smtClean="0"/>
                        <a:t>€</a:t>
                      </a:r>
                      <a:r>
                        <a:rPr lang="de-AT" b="1" baseline="0" dirty="0" smtClean="0"/>
                        <a:t> </a:t>
                      </a:r>
                      <a:r>
                        <a:rPr lang="de-AT" b="1" dirty="0" smtClean="0"/>
                        <a:t>531,70</a:t>
                      </a:r>
                      <a:endParaRPr lang="de-AT" b="1" dirty="0"/>
                    </a:p>
                  </a:txBody>
                  <a:tcPr marL="231283" marR="231283"/>
                </a:tc>
                <a:extLst>
                  <a:ext uri="{0D108BD9-81ED-4DB2-BD59-A6C34878D82A}">
                    <a16:rowId xmlns:a16="http://schemas.microsoft.com/office/drawing/2014/main" val="4232419413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81360"/>
              </p:ext>
            </p:extLst>
          </p:nvPr>
        </p:nvGraphicFramePr>
        <p:xfrm>
          <a:off x="6275793" y="1986031"/>
          <a:ext cx="56039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336">
                  <a:extLst>
                    <a:ext uri="{9D8B030D-6E8A-4147-A177-3AD203B41FA5}">
                      <a16:colId xmlns:a16="http://schemas.microsoft.com/office/drawing/2014/main" val="3768653843"/>
                    </a:ext>
                  </a:extLst>
                </a:gridCol>
                <a:gridCol w="1041718">
                  <a:extLst>
                    <a:ext uri="{9D8B030D-6E8A-4147-A177-3AD203B41FA5}">
                      <a16:colId xmlns:a16="http://schemas.microsoft.com/office/drawing/2014/main" val="2838020763"/>
                    </a:ext>
                  </a:extLst>
                </a:gridCol>
                <a:gridCol w="1041718">
                  <a:extLst>
                    <a:ext uri="{9D8B030D-6E8A-4147-A177-3AD203B41FA5}">
                      <a16:colId xmlns:a16="http://schemas.microsoft.com/office/drawing/2014/main" val="4143891124"/>
                    </a:ext>
                  </a:extLst>
                </a:gridCol>
                <a:gridCol w="1344216">
                  <a:extLst>
                    <a:ext uri="{9D8B030D-6E8A-4147-A177-3AD203B41FA5}">
                      <a16:colId xmlns:a16="http://schemas.microsoft.com/office/drawing/2014/main" val="249468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Kind 1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Kind 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Kind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973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/>
                        <a:t>RS Kind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€ 142,42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€ 142,42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€ 142,42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9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Behindertenzuschlag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€ 170,90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97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Summe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b="1" dirty="0" smtClean="0"/>
                        <a:t>€ 142,42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b="1" dirty="0" smtClean="0"/>
                        <a:t>€ 142,42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b="1" dirty="0" smtClean="0"/>
                        <a:t>€ 313,32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786492"/>
                  </a:ext>
                </a:extLst>
              </a:tr>
            </a:tbl>
          </a:graphicData>
        </a:graphic>
      </p:graphicFrame>
      <p:cxnSp>
        <p:nvCxnSpPr>
          <p:cNvPr id="13" name="Gerade Verbindung mit Pfeil 12"/>
          <p:cNvCxnSpPr>
            <a:stCxn id="5" idx="2"/>
          </p:cNvCxnSpPr>
          <p:nvPr/>
        </p:nvCxnSpPr>
        <p:spPr>
          <a:xfrm>
            <a:off x="3070909" y="3777644"/>
            <a:ext cx="2742819" cy="608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4691918" y="3769399"/>
            <a:ext cx="1521157" cy="563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6870867" y="3485695"/>
            <a:ext cx="1722144" cy="798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6883515" y="3504801"/>
            <a:ext cx="2597145" cy="920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6937959" y="3590532"/>
            <a:ext cx="3684857" cy="90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4068764" y="4248626"/>
            <a:ext cx="157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Summe RS SH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055792" y="4633736"/>
            <a:ext cx="158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AT" dirty="0" smtClean="0"/>
              <a:t>Einkommen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714985" y="4264404"/>
            <a:ext cx="143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€ </a:t>
            </a:r>
            <a:r>
              <a:rPr lang="de-AT" dirty="0" smtClean="0"/>
              <a:t>1.661,56</a:t>
            </a:r>
            <a:endParaRPr lang="de-AT" dirty="0"/>
          </a:p>
        </p:txBody>
      </p:sp>
      <p:sp>
        <p:nvSpPr>
          <p:cNvPr id="29" name="Textfeld 28"/>
          <p:cNvSpPr txBox="1"/>
          <p:nvPr/>
        </p:nvSpPr>
        <p:spPr>
          <a:xfrm>
            <a:off x="5644645" y="4637601"/>
            <a:ext cx="348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 </a:t>
            </a:r>
            <a:r>
              <a:rPr lang="de-AT" u="sng" dirty="0"/>
              <a:t>€ 1.770,00 (€ </a:t>
            </a:r>
            <a:r>
              <a:rPr lang="de-AT" u="sng" dirty="0" smtClean="0"/>
              <a:t>910,00 </a:t>
            </a:r>
            <a:r>
              <a:rPr lang="de-AT" u="sng" dirty="0"/>
              <a:t>+ € </a:t>
            </a:r>
            <a:r>
              <a:rPr lang="de-AT" u="sng" dirty="0" smtClean="0"/>
              <a:t>860,00)</a:t>
            </a:r>
            <a:endParaRPr lang="de-AT" u="sng" dirty="0"/>
          </a:p>
        </p:txBody>
      </p:sp>
      <p:sp>
        <p:nvSpPr>
          <p:cNvPr id="30" name="Textfeld 29"/>
          <p:cNvSpPr txBox="1"/>
          <p:nvPr/>
        </p:nvSpPr>
        <p:spPr>
          <a:xfrm>
            <a:off x="5542976" y="4973061"/>
            <a:ext cx="146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- € </a:t>
            </a:r>
            <a:r>
              <a:rPr lang="de-AT" b="1" dirty="0" smtClean="0"/>
              <a:t>    108,44</a:t>
            </a:r>
            <a:endParaRPr lang="de-AT" b="1" dirty="0"/>
          </a:p>
          <a:p>
            <a:endParaRPr lang="de-AT" dirty="0"/>
          </a:p>
        </p:txBody>
      </p:sp>
      <p:sp>
        <p:nvSpPr>
          <p:cNvPr id="31" name="Textfeld 30"/>
          <p:cNvSpPr txBox="1"/>
          <p:nvPr/>
        </p:nvSpPr>
        <p:spPr>
          <a:xfrm>
            <a:off x="6870867" y="4958965"/>
            <a:ext cx="2280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kein Anspruch auf SH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005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590642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200" dirty="0" smtClean="0"/>
              <a:t>Leistungen IV </a:t>
            </a:r>
            <a:r>
              <a:rPr lang="de-DE" sz="4200" dirty="0" smtClean="0"/>
              <a:t>– Freibetrag (</a:t>
            </a:r>
            <a:r>
              <a:rPr lang="de-DE" sz="4200" dirty="0" smtClean="0">
                <a:solidFill>
                  <a:srgbClr val="FF0000"/>
                </a:solidFill>
              </a:rPr>
              <a:t>Wiedereinsteigerbonus</a:t>
            </a:r>
            <a:r>
              <a:rPr lang="de-DE" sz="4200" dirty="0" smtClean="0">
                <a:solidFill>
                  <a:schemeClr val="tx1"/>
                </a:solidFill>
              </a:rPr>
              <a:t>)</a:t>
            </a:r>
            <a:endParaRPr lang="de-DE" sz="4200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1490895" y="3038692"/>
            <a:ext cx="4937760" cy="402336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mindestens </a:t>
            </a:r>
            <a:r>
              <a:rPr lang="de-DE" dirty="0" smtClean="0">
                <a:solidFill>
                  <a:srgbClr val="FF0000"/>
                </a:solidFill>
              </a:rPr>
              <a:t>einmonatiger</a:t>
            </a:r>
            <a:r>
              <a:rPr lang="de-DE" dirty="0" smtClean="0"/>
              <a:t> Bezug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Erwerbstätigkeit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höchstens </a:t>
            </a:r>
            <a:r>
              <a:rPr lang="de-DE" dirty="0" smtClean="0">
                <a:solidFill>
                  <a:srgbClr val="FF0000"/>
                </a:solidFill>
              </a:rPr>
              <a:t>für 12 Monate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kein Freibetrag in den letzten 5 Jahren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 35 % des Nettoeinkommens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sz="half" idx="2"/>
          </p:nvPr>
        </p:nvSpPr>
        <p:spPr>
          <a:xfrm>
            <a:off x="1343139" y="2402853"/>
            <a:ext cx="4937760" cy="352458"/>
          </a:xfrm>
        </p:spPr>
        <p:txBody>
          <a:bodyPr/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§ 17 NÖ-SAG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02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Pflichten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97280" y="2748022"/>
            <a:ext cx="10058400" cy="402336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Meldung  jeder bekannten Änderung der für die Leistung maßgeblichen Umstände</a:t>
            </a:r>
          </a:p>
          <a:p>
            <a:pPr marL="0" indent="0">
              <a:buClrTx/>
              <a:buNone/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   z.B.: Einkommen, Wohnsituation, Aufenthalt, ….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Rückerstattungspflicht bei zu Unrecht bezogenen Leistungen – Möglichkeit der Stundung und </a:t>
            </a:r>
          </a:p>
          <a:p>
            <a:pPr marL="0" indent="0">
              <a:buClrTx/>
              <a:buNone/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  Nachsicht</a:t>
            </a:r>
            <a:endParaRPr lang="de-DE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Rückerstattung auch wenn man nachträglich zu Vermögen kommt, es sei denn durch eigene </a:t>
            </a:r>
          </a:p>
          <a:p>
            <a:pPr marL="0" indent="0">
              <a:buClrTx/>
              <a:buNone/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   Erwerbstätigkeit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1189355" y="1901815"/>
            <a:ext cx="4937125" cy="7366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§ 29 NÖ-SAG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88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Sanktionen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09554" y="2691766"/>
            <a:ext cx="10317581" cy="402336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bei mangelndem Arbeitseinsatz: 50% Kürzung für mind. 4 Wochen oder Dauer der AMS-Sanktion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bei § 10 </a:t>
            </a:r>
            <a:r>
              <a:rPr lang="de-DE" dirty="0" err="1" smtClean="0">
                <a:solidFill>
                  <a:schemeClr val="tx1"/>
                </a:solidFill>
              </a:rPr>
              <a:t>AlVG</a:t>
            </a:r>
            <a:r>
              <a:rPr lang="de-DE" dirty="0" smtClean="0">
                <a:solidFill>
                  <a:schemeClr val="tx1"/>
                </a:solidFill>
              </a:rPr>
              <a:t>: keine Aufstockung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bei Integrationsverletzung: 25% Kürzung für mindestens 3 Monate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1097280" y="1936295"/>
            <a:ext cx="4937125" cy="7366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§ 11 NÖ-SAG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24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100" dirty="0" smtClean="0"/>
              <a:t/>
            </a:r>
            <a:br>
              <a:rPr lang="de-DE" spc="100" dirty="0" smtClean="0"/>
            </a:br>
            <a:r>
              <a:rPr lang="de-DE" spc="100" dirty="0" smtClean="0"/>
              <a:t>Verfahren</a:t>
            </a:r>
            <a:endParaRPr lang="de-DE" spc="1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97280" y="2691766"/>
            <a:ext cx="10058400" cy="3177328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Antrag auf Gemeinde, BH oder Magistrat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Entscheidungsfrist von drei Monaten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Beschwerden an Landesverwaltungsgericht Niederösterreich (</a:t>
            </a:r>
            <a:r>
              <a:rPr lang="de-DE" dirty="0" err="1" smtClean="0"/>
              <a:t>LVwG</a:t>
            </a:r>
            <a:r>
              <a:rPr lang="de-DE" dirty="0" smtClean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(schneller) Mandatsbescheid in Einzelfällen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kostenfrei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Befristung auf max. ein Jahr außer dauerhafte Erwerbsfähigkeit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1187767" y="1955166"/>
            <a:ext cx="4938713" cy="7366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§ 21 </a:t>
            </a:r>
            <a:r>
              <a:rPr lang="de-DE" cap="non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ff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NÖ-SAG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57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Umsetzung &amp; Eigenmittel-VO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Sonderzahlungen (13. &amp; 14. Gehalt) werden als Einkommen angerechnet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schwankende Überweisungshöhe bei Wohnanteil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Vorrang Sachleistung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keine Leistung auf </a:t>
            </a:r>
            <a:r>
              <a:rPr lang="de-DE" dirty="0" err="1" smtClean="0"/>
              <a:t>privatrechtl</a:t>
            </a:r>
            <a:r>
              <a:rPr lang="de-DE" dirty="0" smtClean="0"/>
              <a:t>. Basis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Berechnung nicht immer nachvollziehbar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20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Rechtliche Grundlagen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525196"/>
            <a:ext cx="10058400" cy="3343897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 smtClean="0"/>
              <a:t> Sozialhilfe - Grundsatzgesetz, in Kraft getreten am 01.06.2019</a:t>
            </a:r>
            <a:endParaRPr lang="de-DE" sz="2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 smtClean="0"/>
              <a:t> NÖ SAG - Sozialhilfeausführungsgesetz, in Kraft ab 01.01.2020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/>
              <a:t> </a:t>
            </a:r>
            <a:r>
              <a:rPr lang="de-DE" sz="2800" dirty="0" smtClean="0"/>
              <a:t>Eigenmittel-VO</a:t>
            </a:r>
            <a:endParaRPr lang="de-DE" sz="2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 smtClean="0"/>
              <a:t> Richtsatz-VO</a:t>
            </a:r>
          </a:p>
        </p:txBody>
      </p:sp>
    </p:spTree>
    <p:extLst>
      <p:ext uri="{BB962C8B-B14F-4D97-AF65-F5344CB8AC3E}">
        <p14:creationId xmlns:p14="http://schemas.microsoft.com/office/powerpoint/2010/main" val="3920736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100" dirty="0" smtClean="0"/>
              <a:t/>
            </a:r>
            <a:br>
              <a:rPr lang="de-DE" spc="100" dirty="0" smtClean="0"/>
            </a:br>
            <a:r>
              <a:rPr lang="de-DE" spc="100" dirty="0" smtClean="0"/>
              <a:t>Zusammenfassung</a:t>
            </a:r>
            <a:endParaRPr lang="de-DE" spc="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148515"/>
            <a:ext cx="10058400" cy="402336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keine „revolutionären“ Änderungen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Kürzungen für fast alle Betroffenen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mehr Geld für alleinerziehende Eltern von Minderjährigen und Menschen mit Behindertenpass – jedoch sehr relativ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Spielraum für Besserstellungen nicht genutzt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weitere verfassungsrechtliche Bedenken: Integrationspflichtsperre mind. 3 Monate, Richtsätze ab 3 </a:t>
            </a:r>
            <a:r>
              <a:rPr lang="de-DE" dirty="0" err="1" smtClean="0"/>
              <a:t>vollj</a:t>
            </a:r>
            <a:r>
              <a:rPr lang="de-DE" dirty="0" smtClean="0"/>
              <a:t>. Personen, Zuschlag für Alleinerziehende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257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8000" dirty="0" smtClean="0"/>
          </a:p>
          <a:p>
            <a:pPr marL="0" indent="0" algn="ctr">
              <a:buNone/>
            </a:pPr>
            <a:r>
              <a:rPr lang="de-DE" sz="8000" dirty="0" smtClean="0"/>
              <a:t>WIR DANKEN!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2201732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100" dirty="0" smtClean="0"/>
              <a:t/>
            </a:r>
            <a:br>
              <a:rPr lang="de-DE" spc="100" dirty="0" smtClean="0"/>
            </a:br>
            <a:r>
              <a:rPr lang="de-DE" spc="100" dirty="0" smtClean="0"/>
              <a:t>Wer ist anspruchsberechtigt?</a:t>
            </a:r>
            <a:endParaRPr lang="de-DE" sz="3200" spc="100" dirty="0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>
          <a:xfrm>
            <a:off x="1097280" y="1604513"/>
            <a:ext cx="10058400" cy="4264581"/>
          </a:xfrm>
        </p:spPr>
        <p:txBody>
          <a:bodyPr/>
          <a:lstStyle/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§ 5 NÖ-SAG</a:t>
            </a: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soziale </a:t>
            </a:r>
            <a:r>
              <a:rPr lang="de-DE" dirty="0"/>
              <a:t>Notlage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Hauptwohnsitz </a:t>
            </a:r>
            <a:r>
              <a:rPr lang="de-DE" dirty="0">
                <a:solidFill>
                  <a:srgbClr val="FF0000"/>
                </a:solidFill>
              </a:rPr>
              <a:t>und</a:t>
            </a:r>
            <a:r>
              <a:rPr lang="de-DE" dirty="0"/>
              <a:t> Aufenthalt in NÖ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zu </a:t>
            </a:r>
            <a:r>
              <a:rPr lang="de-DE" dirty="0"/>
              <a:t>dauerndem Aufenthalt in </a:t>
            </a:r>
            <a:r>
              <a:rPr lang="de-DE" dirty="0" smtClean="0"/>
              <a:t>Österreich </a:t>
            </a:r>
            <a:r>
              <a:rPr lang="de-DE" dirty="0"/>
              <a:t>berechtigt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 keine </a:t>
            </a:r>
            <a:r>
              <a:rPr lang="de-DE" dirty="0">
                <a:solidFill>
                  <a:srgbClr val="FF0000"/>
                </a:solidFill>
              </a:rPr>
              <a:t>weiteren Möglichkeiten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038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100" dirty="0" smtClean="0"/>
              <a:t/>
            </a:r>
            <a:br>
              <a:rPr lang="de-DE" spc="100" dirty="0" smtClean="0"/>
            </a:br>
            <a:r>
              <a:rPr lang="de-DE" spc="100" dirty="0" smtClean="0"/>
              <a:t>Einsatz eigener Mittel</a:t>
            </a:r>
            <a:endParaRPr lang="de-DE" sz="3200" spc="1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jedes eigene Einkommen</a:t>
            </a:r>
          </a:p>
          <a:p>
            <a:r>
              <a:rPr lang="de-DE" i="1" dirty="0" smtClean="0"/>
              <a:t>- </a:t>
            </a:r>
            <a:r>
              <a:rPr lang="de-DE" i="1" u="sng" dirty="0" smtClean="0"/>
              <a:t>nicht</a:t>
            </a:r>
            <a:r>
              <a:rPr lang="de-DE" i="1" dirty="0" smtClean="0"/>
              <a:t> Pflegegeld,  Familienbeihilfe und Ausbildungsbeihilfen</a:t>
            </a:r>
          </a:p>
          <a:p>
            <a:endParaRPr lang="de-DE" i="1" u="sng" dirty="0" smtClean="0"/>
          </a:p>
          <a:p>
            <a:r>
              <a:rPr lang="de-DE" dirty="0" smtClean="0"/>
              <a:t>jedes eigene Vermögen</a:t>
            </a:r>
          </a:p>
          <a:p>
            <a:r>
              <a:rPr lang="de-DE" i="1" dirty="0" smtClean="0"/>
              <a:t>- </a:t>
            </a:r>
            <a:r>
              <a:rPr lang="de-DE" i="1" u="sng" dirty="0" smtClean="0"/>
              <a:t>nicht </a:t>
            </a:r>
            <a:r>
              <a:rPr lang="de-DE" i="1" dirty="0" smtClean="0"/>
              <a:t>bis </a:t>
            </a:r>
            <a:r>
              <a:rPr lang="de-DE" i="1" dirty="0" smtClean="0">
                <a:solidFill>
                  <a:srgbClr val="FF0000"/>
                </a:solidFill>
              </a:rPr>
              <a:t>6-fache des Netto-Ausgleichzulagenrichtsatzes (2021: € 5.696,76)</a:t>
            </a:r>
          </a:p>
          <a:p>
            <a:r>
              <a:rPr lang="de-DE" i="1" dirty="0" smtClean="0"/>
              <a:t>- </a:t>
            </a:r>
            <a:r>
              <a:rPr lang="de-DE" i="1" u="sng" dirty="0" smtClean="0"/>
              <a:t>nicht </a:t>
            </a:r>
            <a:r>
              <a:rPr lang="de-DE" i="1" dirty="0" smtClean="0"/>
              <a:t>KFZ, wenn notwendig</a:t>
            </a:r>
          </a:p>
          <a:p>
            <a:r>
              <a:rPr lang="de-DE" i="1" dirty="0" smtClean="0"/>
              <a:t>- </a:t>
            </a:r>
            <a:r>
              <a:rPr lang="de-DE" i="1" u="sng" dirty="0" smtClean="0"/>
              <a:t>nicht</a:t>
            </a:r>
            <a:r>
              <a:rPr lang="de-DE" i="1" dirty="0" smtClean="0"/>
              <a:t> wenn Notlage ausgelöst </a:t>
            </a:r>
            <a:r>
              <a:rPr lang="de-DE" i="1" dirty="0" smtClean="0"/>
              <a:t>wird</a:t>
            </a:r>
          </a:p>
          <a:p>
            <a:r>
              <a:rPr lang="de-DE" i="1" dirty="0" smtClean="0"/>
              <a:t>- </a:t>
            </a:r>
            <a:r>
              <a:rPr lang="de-DE" i="1" u="sng" dirty="0" smtClean="0"/>
              <a:t>nicht</a:t>
            </a:r>
            <a:r>
              <a:rPr lang="de-DE" i="1" dirty="0" smtClean="0"/>
              <a:t> Eigenheim</a:t>
            </a:r>
            <a:endParaRPr lang="de-DE" i="1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050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100" dirty="0" smtClean="0"/>
              <a:t/>
            </a:r>
            <a:br>
              <a:rPr lang="de-DE" spc="100" dirty="0" smtClean="0"/>
            </a:br>
            <a:r>
              <a:rPr lang="de-DE" spc="100" dirty="0" smtClean="0"/>
              <a:t>Einsatz der Arbeitskraft</a:t>
            </a:r>
            <a:endParaRPr lang="de-DE" spc="1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97280" y="2846146"/>
            <a:ext cx="10058400" cy="3022948"/>
          </a:xfrm>
        </p:spPr>
        <p:txBody>
          <a:bodyPr/>
          <a:lstStyle/>
          <a:p>
            <a:endParaRPr lang="de-DE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bereit für eine zumutbare Beschäftigung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Fähigkeit und Zumutbarkeitskriterien des </a:t>
            </a:r>
            <a:r>
              <a:rPr lang="de-DE" dirty="0" err="1" smtClean="0"/>
              <a:t>AlVG</a:t>
            </a:r>
            <a:r>
              <a:rPr lang="de-DE" dirty="0" smtClean="0"/>
              <a:t> Arbeitswilligkeit durch Meldung bei AMS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Gemeinnützige Arbeit muss angenommen werden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1187767" y="2109546"/>
            <a:ext cx="4938713" cy="73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de-DE" dirty="0" smtClean="0"/>
          </a:p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§ 9 NÖ-SAG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04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100" dirty="0" smtClean="0"/>
              <a:t/>
            </a:r>
            <a:br>
              <a:rPr lang="de-DE" spc="100" dirty="0" smtClean="0"/>
            </a:br>
            <a:r>
              <a:rPr lang="de-DE" spc="100" dirty="0" smtClean="0"/>
              <a:t>Kein Einsatz der Arbeitskraft</a:t>
            </a:r>
            <a:endParaRPr lang="de-DE" spc="1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88279" y="2929691"/>
            <a:ext cx="10058400" cy="402336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Regelpensionsalter nach ASVG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Betreuungspflichten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Betreuung v. Pflegefall (Stufe 3), Sterbebegleitung oder </a:t>
            </a:r>
            <a:r>
              <a:rPr lang="de-DE" dirty="0" err="1" smtClean="0"/>
              <a:t>schwerst</a:t>
            </a:r>
            <a:r>
              <a:rPr lang="de-DE" dirty="0" smtClean="0"/>
              <a:t> erkrankte Kinder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Ausbildung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Invaliditäts-, Berufsunfähigkeits- oder Erwerbsunfähigkeitspension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ähnlich schwere Gründe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1097280" y="2128259"/>
            <a:ext cx="10120313" cy="69691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§ 9 </a:t>
            </a:r>
            <a:r>
              <a:rPr lang="de-DE" cap="none" dirty="0" err="1" smtClean="0"/>
              <a:t>Abs</a:t>
            </a:r>
            <a:r>
              <a:rPr lang="de-DE" dirty="0" smtClean="0"/>
              <a:t> 7 NÖ-SAG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977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100" dirty="0" smtClean="0"/>
              <a:t/>
            </a:r>
            <a:br>
              <a:rPr lang="de-DE" spc="100" dirty="0" smtClean="0"/>
            </a:br>
            <a:r>
              <a:rPr lang="de-DE" spc="100" dirty="0" smtClean="0"/>
              <a:t>Leistungen Dritter</a:t>
            </a:r>
            <a:endParaRPr lang="de-DE" spc="1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97280" y="2905469"/>
            <a:ext cx="10058400" cy="402336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SH-Leistungen nur soweit Bedarf nicht durch Dritte gedeckt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Einkommen von im Haushalt lebenden unterhaltpflichtigen Angehörigen und Lebensgefährt*innen  bis zu deren Mindeststandard </a:t>
            </a:r>
            <a:r>
              <a:rPr lang="de-DE" dirty="0" smtClean="0">
                <a:solidFill>
                  <a:srgbClr val="FF0000"/>
                </a:solidFill>
              </a:rPr>
              <a:t>(70 %) </a:t>
            </a:r>
            <a:r>
              <a:rPr lang="de-DE" dirty="0" smtClean="0"/>
              <a:t>zu berücksichtigen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Unterhaltsansprüche müssen verfolgt werden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Zuwendungen Dritter ohne Rechtsgrund (z.B.: Schenkungen oder Unterstützung durch NGOs) nur im Einzelfall anrechenbar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1035512" y="1872042"/>
            <a:ext cx="4938713" cy="73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de-DE" dirty="0" smtClean="0"/>
          </a:p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§ 8 NÖ-SAG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17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100" dirty="0" smtClean="0"/>
              <a:t/>
            </a:r>
            <a:br>
              <a:rPr lang="de-DE" spc="100" dirty="0" smtClean="0"/>
            </a:br>
            <a:r>
              <a:rPr lang="de-DE" spc="100" dirty="0" smtClean="0"/>
              <a:t>Leistungen I</a:t>
            </a:r>
            <a:endParaRPr lang="de-DE" spc="100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1280159" y="2827352"/>
            <a:ext cx="8754017" cy="402336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notwendiger Lebensunterhalt 60 %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Deckung des Wohnbedarfs 40 % </a:t>
            </a:r>
            <a:r>
              <a:rPr lang="de-DE" dirty="0" smtClean="0">
                <a:solidFill>
                  <a:srgbClr val="FF0000"/>
                </a:solidFill>
              </a:rPr>
              <a:t>mit Heizung und Strom, als Sachleistung (Direktüberweisung)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Krankheit, Schwangerschaft und Entbindung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Bestattungskosten</a:t>
            </a:r>
            <a:endParaRPr lang="de-DE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 Zusatzleistung auf privatrechtlicher </a:t>
            </a:r>
            <a:r>
              <a:rPr lang="de-DE" dirty="0" smtClean="0"/>
              <a:t>Basis (Der „</a:t>
            </a:r>
            <a:r>
              <a:rPr lang="de-DE" dirty="0" err="1" smtClean="0"/>
              <a:t>Hibl</a:t>
            </a:r>
            <a:r>
              <a:rPr lang="de-DE" dirty="0" smtClean="0"/>
              <a:t>“ für SH-Bezieher)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sz="half" idx="2"/>
          </p:nvPr>
        </p:nvSpPr>
        <p:spPr>
          <a:xfrm>
            <a:off x="1034301" y="2009237"/>
            <a:ext cx="4937760" cy="515960"/>
          </a:xfrm>
        </p:spPr>
        <p:txBody>
          <a:bodyPr/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§ 12 </a:t>
            </a:r>
            <a:r>
              <a:rPr lang="de-DE" cap="non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iVm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§ 14 </a:t>
            </a:r>
            <a:r>
              <a:rPr lang="de-DE" cap="non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 NÖ-SAG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00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100" dirty="0" smtClean="0"/>
              <a:t/>
            </a:r>
            <a:br>
              <a:rPr lang="de-DE" spc="100" dirty="0" smtClean="0"/>
            </a:br>
            <a:r>
              <a:rPr lang="de-DE" spc="100" dirty="0" smtClean="0"/>
              <a:t>Leistungen II</a:t>
            </a:r>
            <a:endParaRPr lang="de-DE" spc="100" dirty="0"/>
          </a:p>
        </p:txBody>
      </p:sp>
      <p:pic>
        <p:nvPicPr>
          <p:cNvPr id="7" name="Inhaltsplatzhalter 5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2349379" y="1845734"/>
            <a:ext cx="6709842" cy="449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6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741</Words>
  <Application>Microsoft Office PowerPoint</Application>
  <PresentationFormat>Breitbild</PresentationFormat>
  <Paragraphs>196</Paragraphs>
  <Slides>21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Rückblick</vt:lpstr>
      <vt:lpstr>2_Benutzerdefiniertes Design</vt:lpstr>
      <vt:lpstr>1_Benutzerdefiniertes Design</vt:lpstr>
      <vt:lpstr>Benutzerdefiniertes Design</vt:lpstr>
      <vt:lpstr> SOZIALHILFE – NEU  in NIEDERÖSTERREICH</vt:lpstr>
      <vt:lpstr> Rechtliche Grundlagen</vt:lpstr>
      <vt:lpstr> Wer ist anspruchsberechtigt?</vt:lpstr>
      <vt:lpstr> Einsatz eigener Mittel</vt:lpstr>
      <vt:lpstr> Einsatz der Arbeitskraft</vt:lpstr>
      <vt:lpstr> Kein Einsatz der Arbeitskraft</vt:lpstr>
      <vt:lpstr> Leistungen Dritter</vt:lpstr>
      <vt:lpstr> Leistungen I</vt:lpstr>
      <vt:lpstr> Leistungen II</vt:lpstr>
      <vt:lpstr> Leistungen III</vt:lpstr>
      <vt:lpstr> Beispiele I </vt:lpstr>
      <vt:lpstr> Lösung I</vt:lpstr>
      <vt:lpstr> Beispiele II </vt:lpstr>
      <vt:lpstr> Lösung II </vt:lpstr>
      <vt:lpstr>  Leistungen IV – Freibetrag (Wiedereinsteigerbonus)</vt:lpstr>
      <vt:lpstr> Pflichten</vt:lpstr>
      <vt:lpstr> Sanktionen</vt:lpstr>
      <vt:lpstr> Verfahren</vt:lpstr>
      <vt:lpstr> Umsetzung &amp; Eigenmittel-VO</vt:lpstr>
      <vt:lpstr> Zusammenfassung</vt:lpstr>
      <vt:lpstr>PowerPoint-Präsentation</vt:lpstr>
    </vt:vector>
  </TitlesOfParts>
  <Company>Caritas der Diözese St. Pölten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MINDESTSICHERUNG - SOZIALHILFE</dc:title>
  <dc:creator>Schrammel Clemens, Mag.</dc:creator>
  <cp:lastModifiedBy>Schrammel Clemens, Mag.</cp:lastModifiedBy>
  <cp:revision>188</cp:revision>
  <cp:lastPrinted>2020-03-09T09:24:11Z</cp:lastPrinted>
  <dcterms:created xsi:type="dcterms:W3CDTF">2019-09-05T14:10:09Z</dcterms:created>
  <dcterms:modified xsi:type="dcterms:W3CDTF">2021-03-25T10:30:06Z</dcterms:modified>
</cp:coreProperties>
</file>